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pline Sans"/>
      <p:regular r:id="rId16"/>
    </p:embeddedFont>
    <p:embeddedFont>
      <p:font typeface="Spline Sans"/>
      <p:regular r:id="rId17"/>
    </p:embeddedFon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694611"/>
            <a:ext cx="7415927" cy="3785235"/>
          </a:xfrm>
          <a:prstGeom prst="rect">
            <a:avLst/>
          </a:prstGeom>
          <a:noFill/>
          <a:ln/>
        </p:spPr>
        <p:txBody>
          <a:bodyPr wrap="square" lIns="0" tIns="0" rIns="0" bIns="0" rtlCol="0" anchor="t"/>
          <a:lstStyle/>
          <a:p>
            <a:pPr indent="0" marL="0">
              <a:lnSpc>
                <a:spcPts val="7450"/>
              </a:lnSpc>
              <a:buNone/>
            </a:pPr>
            <a:r>
              <a:rPr lang="en-US" sz="5950" b="1" dirty="0">
                <a:solidFill>
                  <a:srgbClr val="F0FCFF"/>
                </a:solidFill>
                <a:latin typeface="Spline Sans Bold" pitchFamily="34" charset="0"/>
                <a:ea typeface="Spline Sans Bold" pitchFamily="34" charset="-122"/>
                <a:cs typeface="Spline Sans Bold" pitchFamily="34" charset="-120"/>
              </a:rPr>
              <a:t>IBM's Strategic Shift to Cloud: A Case Study in Change Management</a:t>
            </a:r>
            <a:endParaRPr lang="en-US" sz="5950" dirty="0"/>
          </a:p>
        </p:txBody>
      </p:sp>
      <p:sp>
        <p:nvSpPr>
          <p:cNvPr id="4" name="Text 1"/>
          <p:cNvSpPr/>
          <p:nvPr/>
        </p:nvSpPr>
        <p:spPr>
          <a:xfrm>
            <a:off x="6350437" y="4850130"/>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This presentation explores IBM's transformative journey from a traditional hardware giant to a cloud-centric leader. We will examine the driving forces behind this change, the strategic decisions made, the challenges faced, and the lessons learned from this remarkable transformation.</a:t>
            </a:r>
            <a:endParaRPr lang="en-US" sz="1900" dirty="0"/>
          </a:p>
        </p:txBody>
      </p:sp>
      <p:sp>
        <p:nvSpPr>
          <p:cNvPr id="5" name="Shape 2"/>
          <p:cNvSpPr/>
          <p:nvPr/>
        </p:nvSpPr>
        <p:spPr>
          <a:xfrm>
            <a:off x="6350437" y="7121485"/>
            <a:ext cx="394930" cy="394930"/>
          </a:xfrm>
          <a:prstGeom prst="roundRect">
            <a:avLst>
              <a:gd name="adj" fmla="val 23151155"/>
            </a:avLst>
          </a:prstGeom>
          <a:solidFill>
            <a:srgbClr val="D2BDB3"/>
          </a:solidFill>
          <a:ln w="7620">
            <a:solidFill>
              <a:srgbClr val="FFFFFF"/>
            </a:solidFill>
            <a:prstDash val="solid"/>
          </a:ln>
        </p:spPr>
      </p:sp>
      <p:sp>
        <p:nvSpPr>
          <p:cNvPr id="6" name="Text 3"/>
          <p:cNvSpPr/>
          <p:nvPr/>
        </p:nvSpPr>
        <p:spPr>
          <a:xfrm>
            <a:off x="6488549" y="7270194"/>
            <a:ext cx="118586"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Barlow Medium" pitchFamily="34" charset="0"/>
                <a:ea typeface="Barlow Medium" pitchFamily="34" charset="-122"/>
                <a:cs typeface="Barlow Medium" pitchFamily="34" charset="-120"/>
              </a:rPr>
              <a:t>HL</a:t>
            </a:r>
            <a:endParaRPr lang="en-US" sz="750" dirty="0"/>
          </a:p>
        </p:txBody>
      </p:sp>
      <p:sp>
        <p:nvSpPr>
          <p:cNvPr id="7" name="Text 4"/>
          <p:cNvSpPr/>
          <p:nvPr/>
        </p:nvSpPr>
        <p:spPr>
          <a:xfrm>
            <a:off x="6868716" y="7103031"/>
            <a:ext cx="2158841" cy="431959"/>
          </a:xfrm>
          <a:prstGeom prst="rect">
            <a:avLst/>
          </a:prstGeom>
          <a:noFill/>
          <a:ln/>
        </p:spPr>
        <p:txBody>
          <a:bodyPr wrap="none" lIns="0" tIns="0" rIns="0" bIns="0" rtlCol="0" anchor="t"/>
          <a:lstStyle/>
          <a:p>
            <a:pPr algn="l" indent="0" marL="0">
              <a:lnSpc>
                <a:spcPts val="3400"/>
              </a:lnSpc>
              <a:buNone/>
            </a:pPr>
            <a:r>
              <a:rPr lang="en-US" sz="2400" b="1" dirty="0">
                <a:solidFill>
                  <a:srgbClr val="E0E4E6"/>
                </a:solidFill>
                <a:latin typeface="Barlow Bold" pitchFamily="34" charset="0"/>
                <a:ea typeface="Barlow Bold" pitchFamily="34" charset="-122"/>
                <a:cs typeface="Barlow Bold" pitchFamily="34" charset="-120"/>
              </a:rPr>
              <a:t>by Hitesh Lenka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40700" y="660559"/>
            <a:ext cx="11007685" cy="667107"/>
          </a:xfrm>
          <a:prstGeom prst="rect">
            <a:avLst/>
          </a:prstGeom>
          <a:noFill/>
          <a:ln/>
        </p:spPr>
        <p:txBody>
          <a:bodyPr wrap="none" lIns="0" tIns="0" rIns="0" bIns="0" rtlCol="0" anchor="t"/>
          <a:lstStyle/>
          <a:p>
            <a:pPr indent="0" marL="0">
              <a:lnSpc>
                <a:spcPts val="5250"/>
              </a:lnSpc>
              <a:buNone/>
            </a:pPr>
            <a:r>
              <a:rPr lang="en-US" sz="4200" b="1" dirty="0">
                <a:solidFill>
                  <a:srgbClr val="F0FCFF"/>
                </a:solidFill>
                <a:latin typeface="Spline Sans Bold" pitchFamily="34" charset="0"/>
                <a:ea typeface="Spline Sans Bold" pitchFamily="34" charset="-122"/>
                <a:cs typeface="Spline Sans Bold" pitchFamily="34" charset="-120"/>
              </a:rPr>
              <a:t>Introduction to IBM's Transition Background</a:t>
            </a:r>
            <a:endParaRPr lang="en-US" sz="4200" dirty="0"/>
          </a:p>
        </p:txBody>
      </p:sp>
      <p:sp>
        <p:nvSpPr>
          <p:cNvPr id="3" name="Shape 1"/>
          <p:cNvSpPr/>
          <p:nvPr/>
        </p:nvSpPr>
        <p:spPr>
          <a:xfrm>
            <a:off x="840700" y="2168366"/>
            <a:ext cx="12948999" cy="30480"/>
          </a:xfrm>
          <a:prstGeom prst="roundRect">
            <a:avLst>
              <a:gd name="adj" fmla="val 1182162"/>
            </a:avLst>
          </a:prstGeom>
          <a:solidFill>
            <a:srgbClr val="FFFFFF">
              <a:alpha val="24000"/>
            </a:srgbClr>
          </a:solidFill>
          <a:ln/>
        </p:spPr>
      </p:sp>
      <p:sp>
        <p:nvSpPr>
          <p:cNvPr id="4" name="Shape 2"/>
          <p:cNvSpPr/>
          <p:nvPr/>
        </p:nvSpPr>
        <p:spPr>
          <a:xfrm>
            <a:off x="2903458" y="2168307"/>
            <a:ext cx="30480" cy="840700"/>
          </a:xfrm>
          <a:prstGeom prst="roundRect">
            <a:avLst>
              <a:gd name="adj" fmla="val 1182162"/>
            </a:avLst>
          </a:prstGeom>
          <a:solidFill>
            <a:srgbClr val="16FFBB"/>
          </a:solidFill>
          <a:ln/>
        </p:spPr>
      </p:sp>
      <p:sp>
        <p:nvSpPr>
          <p:cNvPr id="5" name="Shape 3"/>
          <p:cNvSpPr/>
          <p:nvPr/>
        </p:nvSpPr>
        <p:spPr>
          <a:xfrm>
            <a:off x="2648545" y="1898154"/>
            <a:ext cx="540425" cy="540425"/>
          </a:xfrm>
          <a:prstGeom prst="roundRect">
            <a:avLst>
              <a:gd name="adj" fmla="val 66674"/>
            </a:avLst>
          </a:prstGeom>
          <a:solidFill>
            <a:srgbClr val="0A081B"/>
          </a:solidFill>
          <a:ln w="22860">
            <a:solidFill>
              <a:srgbClr val="16FFBB"/>
            </a:solidFill>
            <a:prstDash val="solid"/>
          </a:ln>
        </p:spPr>
      </p:sp>
      <p:sp>
        <p:nvSpPr>
          <p:cNvPr id="6" name="Text 4"/>
          <p:cNvSpPr/>
          <p:nvPr/>
        </p:nvSpPr>
        <p:spPr>
          <a:xfrm>
            <a:off x="2849523" y="2008168"/>
            <a:ext cx="138470" cy="320278"/>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Bold" pitchFamily="34" charset="0"/>
                <a:ea typeface="Spline Sans Bold" pitchFamily="34" charset="-122"/>
                <a:cs typeface="Spline Sans Bold" pitchFamily="34" charset="-120"/>
              </a:rPr>
              <a:t>1</a:t>
            </a:r>
            <a:endParaRPr lang="en-US" sz="2500" dirty="0"/>
          </a:p>
        </p:txBody>
      </p:sp>
      <p:sp>
        <p:nvSpPr>
          <p:cNvPr id="7" name="Text 5"/>
          <p:cNvSpPr/>
          <p:nvPr/>
        </p:nvSpPr>
        <p:spPr>
          <a:xfrm>
            <a:off x="1080849" y="3249335"/>
            <a:ext cx="3675936" cy="667226"/>
          </a:xfrm>
          <a:prstGeom prst="rect">
            <a:avLst/>
          </a:prstGeom>
          <a:noFill/>
          <a:ln/>
        </p:spPr>
        <p:txBody>
          <a:bodyPr wrap="square" lIns="0" tIns="0" rIns="0" bIns="0" rtlCol="0" anchor="t"/>
          <a:lstStyle/>
          <a:p>
            <a:pPr algn="ctr"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A History of Hardware Dominance</a:t>
            </a:r>
            <a:endParaRPr lang="en-US" sz="2100" dirty="0"/>
          </a:p>
        </p:txBody>
      </p:sp>
      <p:sp>
        <p:nvSpPr>
          <p:cNvPr id="8" name="Text 6"/>
          <p:cNvSpPr/>
          <p:nvPr/>
        </p:nvSpPr>
        <p:spPr>
          <a:xfrm>
            <a:off x="1080849" y="4060627"/>
            <a:ext cx="3675936" cy="3074670"/>
          </a:xfrm>
          <a:prstGeom prst="rect">
            <a:avLst/>
          </a:prstGeom>
          <a:noFill/>
          <a:ln/>
        </p:spPr>
        <p:txBody>
          <a:bodyPr wrap="square" lIns="0" tIns="0" rIns="0" bIns="0" rtlCol="0" anchor="t"/>
          <a:lstStyle/>
          <a:p>
            <a:pPr algn="ctr" indent="0" marL="0">
              <a:lnSpc>
                <a:spcPts val="3000"/>
              </a:lnSpc>
              <a:buNone/>
            </a:pPr>
            <a:r>
              <a:rPr lang="en-US" sz="1850" dirty="0">
                <a:solidFill>
                  <a:srgbClr val="E0E4E6"/>
                </a:solidFill>
                <a:latin typeface="Barlow" pitchFamily="34" charset="0"/>
                <a:ea typeface="Barlow" pitchFamily="34" charset="-122"/>
                <a:cs typeface="Barlow" pitchFamily="34" charset="-120"/>
              </a:rPr>
              <a:t>For decades, IBM was synonymous with technological innovation, leading the way in hardware, mainframes, and traditional IT solutions. Their systems powered businesses and institutions worldwide, establishing IBM as a behemoth in the tech industry.</a:t>
            </a:r>
            <a:endParaRPr lang="en-US" sz="1850" dirty="0"/>
          </a:p>
        </p:txBody>
      </p:sp>
      <p:sp>
        <p:nvSpPr>
          <p:cNvPr id="9" name="Shape 7"/>
          <p:cNvSpPr/>
          <p:nvPr/>
        </p:nvSpPr>
        <p:spPr>
          <a:xfrm>
            <a:off x="7299841" y="2168307"/>
            <a:ext cx="30480" cy="840700"/>
          </a:xfrm>
          <a:prstGeom prst="roundRect">
            <a:avLst>
              <a:gd name="adj" fmla="val 1182162"/>
            </a:avLst>
          </a:prstGeom>
          <a:solidFill>
            <a:srgbClr val="29DDDA"/>
          </a:solidFill>
          <a:ln/>
        </p:spPr>
      </p:sp>
      <p:sp>
        <p:nvSpPr>
          <p:cNvPr id="10" name="Shape 8"/>
          <p:cNvSpPr/>
          <p:nvPr/>
        </p:nvSpPr>
        <p:spPr>
          <a:xfrm>
            <a:off x="7044928" y="1898154"/>
            <a:ext cx="540425" cy="540425"/>
          </a:xfrm>
          <a:prstGeom prst="roundRect">
            <a:avLst>
              <a:gd name="adj" fmla="val 66674"/>
            </a:avLst>
          </a:prstGeom>
          <a:solidFill>
            <a:srgbClr val="0A081B"/>
          </a:solidFill>
          <a:ln w="22860">
            <a:solidFill>
              <a:srgbClr val="29DDDA"/>
            </a:solidFill>
            <a:prstDash val="solid"/>
          </a:ln>
        </p:spPr>
      </p:sp>
      <p:sp>
        <p:nvSpPr>
          <p:cNvPr id="11" name="Text 9"/>
          <p:cNvSpPr/>
          <p:nvPr/>
        </p:nvSpPr>
        <p:spPr>
          <a:xfrm>
            <a:off x="7226022" y="2008168"/>
            <a:ext cx="178118" cy="320278"/>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Bold" pitchFamily="34" charset="0"/>
                <a:ea typeface="Spline Sans Bold" pitchFamily="34" charset="-122"/>
                <a:cs typeface="Spline Sans Bold" pitchFamily="34" charset="-120"/>
              </a:rPr>
              <a:t>2</a:t>
            </a:r>
            <a:endParaRPr lang="en-US" sz="2500" dirty="0"/>
          </a:p>
        </p:txBody>
      </p:sp>
      <p:sp>
        <p:nvSpPr>
          <p:cNvPr id="12" name="Text 10"/>
          <p:cNvSpPr/>
          <p:nvPr/>
        </p:nvSpPr>
        <p:spPr>
          <a:xfrm>
            <a:off x="5525214" y="3249335"/>
            <a:ext cx="3579852" cy="333613"/>
          </a:xfrm>
          <a:prstGeom prst="rect">
            <a:avLst/>
          </a:prstGeom>
          <a:noFill/>
          <a:ln/>
        </p:spPr>
        <p:txBody>
          <a:bodyPr wrap="none" lIns="0" tIns="0" rIns="0" bIns="0" rtlCol="0" anchor="t"/>
          <a:lstStyle/>
          <a:p>
            <a:pPr algn="ctr"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The Rise of Cloud Computing</a:t>
            </a:r>
            <a:endParaRPr lang="en-US" sz="2100" dirty="0"/>
          </a:p>
        </p:txBody>
      </p:sp>
      <p:sp>
        <p:nvSpPr>
          <p:cNvPr id="13" name="Text 11"/>
          <p:cNvSpPr/>
          <p:nvPr/>
        </p:nvSpPr>
        <p:spPr>
          <a:xfrm>
            <a:off x="5477232" y="3727013"/>
            <a:ext cx="3675936" cy="3074670"/>
          </a:xfrm>
          <a:prstGeom prst="rect">
            <a:avLst/>
          </a:prstGeom>
          <a:noFill/>
          <a:ln/>
        </p:spPr>
        <p:txBody>
          <a:bodyPr wrap="square" lIns="0" tIns="0" rIns="0" bIns="0" rtlCol="0" anchor="t"/>
          <a:lstStyle/>
          <a:p>
            <a:pPr algn="ctr" indent="0" marL="0">
              <a:lnSpc>
                <a:spcPts val="3000"/>
              </a:lnSpc>
              <a:buNone/>
            </a:pPr>
            <a:r>
              <a:rPr lang="en-US" sz="1850" dirty="0">
                <a:solidFill>
                  <a:srgbClr val="E0E4E6"/>
                </a:solidFill>
                <a:latin typeface="Barlow" pitchFamily="34" charset="0"/>
                <a:ea typeface="Barlow" pitchFamily="34" charset="-122"/>
                <a:cs typeface="Barlow" pitchFamily="34" charset="-120"/>
              </a:rPr>
              <a:t>The advent of cloud computing, AI, and digital services ushered in a new era, disrupting traditional IT paradigms. Companies like Amazon, Google, and Microsoft emerged as formidable forces in the cloud market, pushing IBM to adapt to this evolving landscape.</a:t>
            </a:r>
            <a:endParaRPr lang="en-US" sz="1850" dirty="0"/>
          </a:p>
        </p:txBody>
      </p:sp>
      <p:sp>
        <p:nvSpPr>
          <p:cNvPr id="14" name="Shape 12"/>
          <p:cNvSpPr/>
          <p:nvPr/>
        </p:nvSpPr>
        <p:spPr>
          <a:xfrm>
            <a:off x="11696224" y="2168307"/>
            <a:ext cx="30480" cy="840700"/>
          </a:xfrm>
          <a:prstGeom prst="roundRect">
            <a:avLst>
              <a:gd name="adj" fmla="val 1182162"/>
            </a:avLst>
          </a:prstGeom>
          <a:solidFill>
            <a:srgbClr val="37A7E7"/>
          </a:solidFill>
          <a:ln/>
        </p:spPr>
      </p:sp>
      <p:sp>
        <p:nvSpPr>
          <p:cNvPr id="15" name="Shape 13"/>
          <p:cNvSpPr/>
          <p:nvPr/>
        </p:nvSpPr>
        <p:spPr>
          <a:xfrm>
            <a:off x="11441311" y="1898154"/>
            <a:ext cx="540425" cy="540425"/>
          </a:xfrm>
          <a:prstGeom prst="roundRect">
            <a:avLst>
              <a:gd name="adj" fmla="val 66674"/>
            </a:avLst>
          </a:prstGeom>
          <a:solidFill>
            <a:srgbClr val="0A081B"/>
          </a:solidFill>
          <a:ln w="22860">
            <a:solidFill>
              <a:srgbClr val="37A7E7"/>
            </a:solidFill>
            <a:prstDash val="solid"/>
          </a:ln>
        </p:spPr>
      </p:sp>
      <p:sp>
        <p:nvSpPr>
          <p:cNvPr id="16" name="Text 14"/>
          <p:cNvSpPr/>
          <p:nvPr/>
        </p:nvSpPr>
        <p:spPr>
          <a:xfrm>
            <a:off x="11617762" y="2008168"/>
            <a:ext cx="187523" cy="320278"/>
          </a:xfrm>
          <a:prstGeom prst="rect">
            <a:avLst/>
          </a:prstGeom>
          <a:noFill/>
          <a:ln/>
        </p:spPr>
        <p:txBody>
          <a:bodyPr wrap="none" lIns="0" tIns="0" rIns="0" bIns="0" rtlCol="0" anchor="t"/>
          <a:lstStyle/>
          <a:p>
            <a:pPr algn="ctr" indent="0" marL="0">
              <a:lnSpc>
                <a:spcPts val="2500"/>
              </a:lnSpc>
              <a:buNone/>
            </a:pPr>
            <a:r>
              <a:rPr lang="en-US" sz="2500" b="1" dirty="0">
                <a:solidFill>
                  <a:srgbClr val="E0E4E6"/>
                </a:solidFill>
                <a:latin typeface="Spline Sans Bold" pitchFamily="34" charset="0"/>
                <a:ea typeface="Spline Sans Bold" pitchFamily="34" charset="-122"/>
                <a:cs typeface="Spline Sans Bold" pitchFamily="34" charset="-120"/>
              </a:rPr>
              <a:t>3</a:t>
            </a:r>
            <a:endParaRPr lang="en-US" sz="2500" dirty="0"/>
          </a:p>
        </p:txBody>
      </p:sp>
      <p:sp>
        <p:nvSpPr>
          <p:cNvPr id="17" name="Text 15"/>
          <p:cNvSpPr/>
          <p:nvPr/>
        </p:nvSpPr>
        <p:spPr>
          <a:xfrm>
            <a:off x="10377011" y="3249335"/>
            <a:ext cx="2669024" cy="333613"/>
          </a:xfrm>
          <a:prstGeom prst="rect">
            <a:avLst/>
          </a:prstGeom>
          <a:noFill/>
          <a:ln/>
        </p:spPr>
        <p:txBody>
          <a:bodyPr wrap="none" lIns="0" tIns="0" rIns="0" bIns="0" rtlCol="0" anchor="t"/>
          <a:lstStyle/>
          <a:p>
            <a:pPr algn="ctr" indent="0" marL="0">
              <a:lnSpc>
                <a:spcPts val="2600"/>
              </a:lnSpc>
              <a:buNone/>
            </a:pPr>
            <a:r>
              <a:rPr lang="en-US" sz="2100" b="1" dirty="0">
                <a:solidFill>
                  <a:srgbClr val="E0E4E6"/>
                </a:solidFill>
                <a:latin typeface="Spline Sans Bold" pitchFamily="34" charset="0"/>
                <a:ea typeface="Spline Sans Bold" pitchFamily="34" charset="-122"/>
                <a:cs typeface="Spline Sans Bold" pitchFamily="34" charset="-120"/>
              </a:rPr>
              <a:t>Embracing the Cloud</a:t>
            </a:r>
            <a:endParaRPr lang="en-US" sz="2100" dirty="0"/>
          </a:p>
        </p:txBody>
      </p:sp>
      <p:sp>
        <p:nvSpPr>
          <p:cNvPr id="18" name="Text 16"/>
          <p:cNvSpPr/>
          <p:nvPr/>
        </p:nvSpPr>
        <p:spPr>
          <a:xfrm>
            <a:off x="9873615" y="3727013"/>
            <a:ext cx="3675936" cy="3843337"/>
          </a:xfrm>
          <a:prstGeom prst="rect">
            <a:avLst/>
          </a:prstGeom>
          <a:noFill/>
          <a:ln/>
        </p:spPr>
        <p:txBody>
          <a:bodyPr wrap="square" lIns="0" tIns="0" rIns="0" bIns="0" rtlCol="0" anchor="t"/>
          <a:lstStyle/>
          <a:p>
            <a:pPr algn="ctr" indent="0" marL="0">
              <a:lnSpc>
                <a:spcPts val="3000"/>
              </a:lnSpc>
              <a:buNone/>
            </a:pPr>
            <a:r>
              <a:rPr lang="en-US" sz="1850" dirty="0">
                <a:solidFill>
                  <a:srgbClr val="E0E4E6"/>
                </a:solidFill>
                <a:latin typeface="Barlow" pitchFamily="34" charset="0"/>
                <a:ea typeface="Barlow" pitchFamily="34" charset="-122"/>
                <a:cs typeface="Barlow" pitchFamily="34" charset="-120"/>
              </a:rPr>
              <a:t>In response to these shifts, IBM strategically chose to embrace cloud services as a core component of its future. Recognizing the competitive advantage offered by cloud-native companies, IBM embarked on a journey to transform its business model and become a leader in the cloud era.</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872258"/>
            <a:ext cx="7230308"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Change Management at IBM</a:t>
            </a:r>
            <a:endParaRPr lang="en-US" sz="4300" dirty="0"/>
          </a:p>
        </p:txBody>
      </p:sp>
      <p:sp>
        <p:nvSpPr>
          <p:cNvPr id="3" name="Text 1"/>
          <p:cNvSpPr/>
          <p:nvPr/>
        </p:nvSpPr>
        <p:spPr>
          <a:xfrm>
            <a:off x="864037" y="3175159"/>
            <a:ext cx="3022283"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A Methodical Approach</a:t>
            </a:r>
            <a:endParaRPr lang="en-US" sz="2150" dirty="0"/>
          </a:p>
        </p:txBody>
      </p:sp>
      <p:sp>
        <p:nvSpPr>
          <p:cNvPr id="4" name="Text 2"/>
          <p:cNvSpPr/>
          <p:nvPr/>
        </p:nvSpPr>
        <p:spPr>
          <a:xfrm>
            <a:off x="864037" y="3764875"/>
            <a:ext cx="6150054" cy="237029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IBM adopted a methodical change management strategy, prioritizing a gradual transformation to minimize disruption and ensure employee buy-in. This approach involved a clear vision, effective communication, and incremental steps, ensuring alignment across all levels of the organization.</a:t>
            </a:r>
            <a:endParaRPr lang="en-US" sz="1900" dirty="0"/>
          </a:p>
        </p:txBody>
      </p:sp>
      <p:sp>
        <p:nvSpPr>
          <p:cNvPr id="5" name="Text 3"/>
          <p:cNvSpPr/>
          <p:nvPr/>
        </p:nvSpPr>
        <p:spPr>
          <a:xfrm>
            <a:off x="7623929" y="3175159"/>
            <a:ext cx="3347918"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Challenges and Obstacles</a:t>
            </a:r>
            <a:endParaRPr lang="en-US" sz="2150" dirty="0"/>
          </a:p>
        </p:txBody>
      </p:sp>
      <p:sp>
        <p:nvSpPr>
          <p:cNvPr id="6" name="Text 4"/>
          <p:cNvSpPr/>
          <p:nvPr/>
        </p:nvSpPr>
        <p:spPr>
          <a:xfrm>
            <a:off x="7623929" y="3764875"/>
            <a:ext cx="6150054" cy="237029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The transition presented challenges, including employee resistance to change, the need to overhaul legacy systems, and shifting the company's identity towards a more agile, cloud-oriented mindset. Overcoming these obstacles required careful planning, communication, and training programs.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796409"/>
            <a:ext cx="736092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Adaptation to Market Trends</a:t>
            </a:r>
            <a:endParaRPr lang="en-US" sz="4300" dirty="0"/>
          </a:p>
        </p:txBody>
      </p:sp>
      <p:sp>
        <p:nvSpPr>
          <p:cNvPr id="3" name="Shape 1"/>
          <p:cNvSpPr/>
          <p:nvPr/>
        </p:nvSpPr>
        <p:spPr>
          <a:xfrm>
            <a:off x="864037" y="2253615"/>
            <a:ext cx="555427" cy="555427"/>
          </a:xfrm>
          <a:prstGeom prst="roundRect">
            <a:avLst>
              <a:gd name="adj" fmla="val 66675"/>
            </a:avLst>
          </a:prstGeom>
          <a:solidFill>
            <a:srgbClr val="0A081B"/>
          </a:solidFill>
          <a:ln w="30480">
            <a:solidFill>
              <a:srgbClr val="16FFBB"/>
            </a:solidFill>
            <a:prstDash val="solid"/>
          </a:ln>
        </p:spPr>
      </p:sp>
      <p:sp>
        <p:nvSpPr>
          <p:cNvPr id="4" name="Text 2"/>
          <p:cNvSpPr/>
          <p:nvPr/>
        </p:nvSpPr>
        <p:spPr>
          <a:xfrm>
            <a:off x="1070491" y="2366724"/>
            <a:ext cx="142399"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5" name="Text 3"/>
          <p:cNvSpPr/>
          <p:nvPr/>
        </p:nvSpPr>
        <p:spPr>
          <a:xfrm>
            <a:off x="1666280" y="2253615"/>
            <a:ext cx="2882265" cy="342900"/>
          </a:xfrm>
          <a:prstGeom prst="rect">
            <a:avLst/>
          </a:prstGeom>
          <a:noFill/>
          <a:ln/>
        </p:spPr>
        <p:txBody>
          <a:bodyPr wrap="none" lIns="0" tIns="0" rIns="0" bIns="0" rtlCol="0" anchor="t"/>
          <a:lstStyle/>
          <a:p>
            <a:pP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Identifying Key Trends</a:t>
            </a:r>
            <a:endParaRPr lang="en-US" sz="2150" dirty="0"/>
          </a:p>
        </p:txBody>
      </p:sp>
      <p:sp>
        <p:nvSpPr>
          <p:cNvPr id="6" name="Text 4"/>
          <p:cNvSpPr/>
          <p:nvPr/>
        </p:nvSpPr>
        <p:spPr>
          <a:xfrm>
            <a:off x="1666280" y="2744629"/>
            <a:ext cx="3333988" cy="3555444"/>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IBM identified AI, cloud computing, and digital transformation as critical trends shaping the future of technology. They realized that adapting to these trends was essential for their continued success and relevance in the market.</a:t>
            </a:r>
            <a:endParaRPr lang="en-US" sz="1900" dirty="0"/>
          </a:p>
        </p:txBody>
      </p:sp>
      <p:sp>
        <p:nvSpPr>
          <p:cNvPr id="7" name="Shape 5"/>
          <p:cNvSpPr/>
          <p:nvPr/>
        </p:nvSpPr>
        <p:spPr>
          <a:xfrm>
            <a:off x="5247084" y="2253615"/>
            <a:ext cx="555427" cy="555427"/>
          </a:xfrm>
          <a:prstGeom prst="roundRect">
            <a:avLst>
              <a:gd name="adj" fmla="val 66675"/>
            </a:avLst>
          </a:prstGeom>
          <a:solidFill>
            <a:srgbClr val="0A081B"/>
          </a:solidFill>
          <a:ln w="30480">
            <a:solidFill>
              <a:srgbClr val="29DDDA"/>
            </a:solidFill>
            <a:prstDash val="solid"/>
          </a:ln>
        </p:spPr>
      </p:sp>
      <p:sp>
        <p:nvSpPr>
          <p:cNvPr id="8" name="Text 6"/>
          <p:cNvSpPr/>
          <p:nvPr/>
        </p:nvSpPr>
        <p:spPr>
          <a:xfrm>
            <a:off x="5433298" y="2366724"/>
            <a:ext cx="182999"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9" name="Text 7"/>
          <p:cNvSpPr/>
          <p:nvPr/>
        </p:nvSpPr>
        <p:spPr>
          <a:xfrm>
            <a:off x="6049328" y="2253615"/>
            <a:ext cx="2799040" cy="342900"/>
          </a:xfrm>
          <a:prstGeom prst="rect">
            <a:avLst/>
          </a:prstGeom>
          <a:noFill/>
          <a:ln/>
        </p:spPr>
        <p:txBody>
          <a:bodyPr wrap="none" lIns="0" tIns="0" rIns="0" bIns="0" rtlCol="0" anchor="t"/>
          <a:lstStyle/>
          <a:p>
            <a:pP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Competitive Pressure</a:t>
            </a:r>
            <a:endParaRPr lang="en-US" sz="2150" dirty="0"/>
          </a:p>
        </p:txBody>
      </p:sp>
      <p:sp>
        <p:nvSpPr>
          <p:cNvPr id="10" name="Text 8"/>
          <p:cNvSpPr/>
          <p:nvPr/>
        </p:nvSpPr>
        <p:spPr>
          <a:xfrm>
            <a:off x="6049328" y="2744629"/>
            <a:ext cx="3333988" cy="3950494"/>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IBM faced intense competition from cloud giants like AWS, Microsoft Azure, and Google Cloud, who were rapidly gaining market share and influencing industry trends. IBM needed to differentiate its offerings and establish a strong foothold in this rapidly evolving market.</a:t>
            </a:r>
            <a:endParaRPr lang="en-US" sz="1900" dirty="0"/>
          </a:p>
        </p:txBody>
      </p:sp>
      <p:sp>
        <p:nvSpPr>
          <p:cNvPr id="11" name="Shape 9"/>
          <p:cNvSpPr/>
          <p:nvPr/>
        </p:nvSpPr>
        <p:spPr>
          <a:xfrm>
            <a:off x="9630132" y="2253615"/>
            <a:ext cx="555427" cy="555427"/>
          </a:xfrm>
          <a:prstGeom prst="roundRect">
            <a:avLst>
              <a:gd name="adj" fmla="val 66675"/>
            </a:avLst>
          </a:prstGeom>
          <a:solidFill>
            <a:srgbClr val="0A081B"/>
          </a:solidFill>
          <a:ln w="30480">
            <a:solidFill>
              <a:srgbClr val="37A7E7"/>
            </a:solidFill>
            <a:prstDash val="solid"/>
          </a:ln>
        </p:spPr>
      </p:sp>
      <p:sp>
        <p:nvSpPr>
          <p:cNvPr id="12" name="Text 10"/>
          <p:cNvSpPr/>
          <p:nvPr/>
        </p:nvSpPr>
        <p:spPr>
          <a:xfrm>
            <a:off x="9811464" y="2366724"/>
            <a:ext cx="192762"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3" name="Text 11"/>
          <p:cNvSpPr/>
          <p:nvPr/>
        </p:nvSpPr>
        <p:spPr>
          <a:xfrm>
            <a:off x="10432375" y="2253615"/>
            <a:ext cx="3333988" cy="685800"/>
          </a:xfrm>
          <a:prstGeom prst="rect">
            <a:avLst/>
          </a:prstGeom>
          <a:noFill/>
          <a:ln/>
        </p:spPr>
        <p:txBody>
          <a:bodyPr wrap="square" lIns="0" tIns="0" rIns="0" bIns="0" rtlCol="0" anchor="t"/>
          <a:lstStyle/>
          <a:p>
            <a:pPr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 Customer-Centric Approach</a:t>
            </a:r>
            <a:endParaRPr lang="en-US" sz="2150" dirty="0"/>
          </a:p>
        </p:txBody>
      </p:sp>
      <p:sp>
        <p:nvSpPr>
          <p:cNvPr id="14" name="Text 12"/>
          <p:cNvSpPr/>
          <p:nvPr/>
        </p:nvSpPr>
        <p:spPr>
          <a:xfrm>
            <a:off x="10432375" y="3087529"/>
            <a:ext cx="3333988" cy="4345543"/>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IBM shifted its focus towards providing scalable, customer-centric solutions. They leveraged products like IBM Cloud and Red Hat integration to offer flexible, adaptable solutions for enterprise needs in both cloud and hybrid environments, addressing the diverse requirements of their clients.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827961"/>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Employee Retraining and Upskilling</a:t>
            </a:r>
            <a:endParaRPr lang="en-US" sz="4300" dirty="0"/>
          </a:p>
        </p:txBody>
      </p:sp>
      <p:sp>
        <p:nvSpPr>
          <p:cNvPr id="4" name="Shape 1"/>
          <p:cNvSpPr/>
          <p:nvPr/>
        </p:nvSpPr>
        <p:spPr>
          <a:xfrm>
            <a:off x="864037" y="2569845"/>
            <a:ext cx="7415927" cy="4831794"/>
          </a:xfrm>
          <a:prstGeom prst="roundRect">
            <a:avLst>
              <a:gd name="adj" fmla="val 7664"/>
            </a:avLst>
          </a:prstGeom>
          <a:noFill/>
          <a:ln w="15240">
            <a:solidFill>
              <a:srgbClr val="FFFFFF">
                <a:alpha val="24000"/>
              </a:srgbClr>
            </a:solidFill>
            <a:prstDash val="solid"/>
          </a:ln>
        </p:spPr>
      </p:sp>
      <p:sp>
        <p:nvSpPr>
          <p:cNvPr id="5" name="Shape 2"/>
          <p:cNvSpPr/>
          <p:nvPr/>
        </p:nvSpPr>
        <p:spPr>
          <a:xfrm>
            <a:off x="879277" y="2585085"/>
            <a:ext cx="7385447" cy="706517"/>
          </a:xfrm>
          <a:prstGeom prst="rect">
            <a:avLst/>
          </a:prstGeom>
          <a:solidFill>
            <a:srgbClr val="FFFFFF">
              <a:alpha val="4000"/>
            </a:srgbClr>
          </a:solidFill>
          <a:ln/>
        </p:spPr>
      </p:sp>
      <p:sp>
        <p:nvSpPr>
          <p:cNvPr id="6" name="Text 3"/>
          <p:cNvSpPr/>
          <p:nvPr/>
        </p:nvSpPr>
        <p:spPr>
          <a:xfrm>
            <a:off x="1126093" y="2740819"/>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Challenge</a:t>
            </a:r>
            <a:endParaRPr lang="en-US" sz="1900" dirty="0"/>
          </a:p>
        </p:txBody>
      </p:sp>
      <p:sp>
        <p:nvSpPr>
          <p:cNvPr id="7" name="Text 4"/>
          <p:cNvSpPr/>
          <p:nvPr/>
        </p:nvSpPr>
        <p:spPr>
          <a:xfrm>
            <a:off x="4822627" y="2740819"/>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Solution</a:t>
            </a:r>
            <a:endParaRPr lang="en-US" sz="1900" dirty="0"/>
          </a:p>
        </p:txBody>
      </p:sp>
      <p:sp>
        <p:nvSpPr>
          <p:cNvPr id="8" name="Shape 5"/>
          <p:cNvSpPr/>
          <p:nvPr/>
        </p:nvSpPr>
        <p:spPr>
          <a:xfrm>
            <a:off x="879277" y="3291602"/>
            <a:ext cx="7385447" cy="1101566"/>
          </a:xfrm>
          <a:prstGeom prst="rect">
            <a:avLst/>
          </a:prstGeom>
          <a:solidFill>
            <a:srgbClr val="000000">
              <a:alpha val="4000"/>
            </a:srgbClr>
          </a:solidFill>
          <a:ln/>
        </p:spPr>
      </p:sp>
      <p:sp>
        <p:nvSpPr>
          <p:cNvPr id="9" name="Text 6"/>
          <p:cNvSpPr/>
          <p:nvPr/>
        </p:nvSpPr>
        <p:spPr>
          <a:xfrm>
            <a:off x="1126093" y="3447336"/>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Skill Gap in Cloud and AI</a:t>
            </a:r>
            <a:endParaRPr lang="en-US" sz="1900" dirty="0"/>
          </a:p>
        </p:txBody>
      </p:sp>
      <p:sp>
        <p:nvSpPr>
          <p:cNvPr id="10" name="Text 7"/>
          <p:cNvSpPr/>
          <p:nvPr/>
        </p:nvSpPr>
        <p:spPr>
          <a:xfrm>
            <a:off x="4822627" y="3447336"/>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Extensive Employee Retraining Programs</a:t>
            </a:r>
            <a:endParaRPr lang="en-US" sz="1900" dirty="0"/>
          </a:p>
        </p:txBody>
      </p:sp>
      <p:sp>
        <p:nvSpPr>
          <p:cNvPr id="11" name="Shape 8"/>
          <p:cNvSpPr/>
          <p:nvPr/>
        </p:nvSpPr>
        <p:spPr>
          <a:xfrm>
            <a:off x="879277" y="4393168"/>
            <a:ext cx="7385447" cy="1101566"/>
          </a:xfrm>
          <a:prstGeom prst="rect">
            <a:avLst/>
          </a:prstGeom>
          <a:solidFill>
            <a:srgbClr val="FFFFFF">
              <a:alpha val="4000"/>
            </a:srgbClr>
          </a:solidFill>
          <a:ln/>
        </p:spPr>
      </p:sp>
      <p:sp>
        <p:nvSpPr>
          <p:cNvPr id="12" name="Text 9"/>
          <p:cNvSpPr/>
          <p:nvPr/>
        </p:nvSpPr>
        <p:spPr>
          <a:xfrm>
            <a:off x="1126093" y="4548902"/>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Need for Digital Expertise</a:t>
            </a:r>
            <a:endParaRPr lang="en-US" sz="1900" dirty="0"/>
          </a:p>
        </p:txBody>
      </p:sp>
      <p:sp>
        <p:nvSpPr>
          <p:cNvPr id="13" name="Text 10"/>
          <p:cNvSpPr/>
          <p:nvPr/>
        </p:nvSpPr>
        <p:spPr>
          <a:xfrm>
            <a:off x="4822627" y="4548902"/>
            <a:ext cx="3195280" cy="790099"/>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Certifications in Cloud, AI, and Agile Methodologies</a:t>
            </a:r>
            <a:endParaRPr lang="en-US" sz="1900" dirty="0"/>
          </a:p>
        </p:txBody>
      </p:sp>
      <p:sp>
        <p:nvSpPr>
          <p:cNvPr id="14" name="Shape 11"/>
          <p:cNvSpPr/>
          <p:nvPr/>
        </p:nvSpPr>
        <p:spPr>
          <a:xfrm>
            <a:off x="879277" y="5494734"/>
            <a:ext cx="7385447" cy="1891665"/>
          </a:xfrm>
          <a:prstGeom prst="rect">
            <a:avLst/>
          </a:prstGeom>
          <a:solidFill>
            <a:srgbClr val="000000">
              <a:alpha val="4000"/>
            </a:srgbClr>
          </a:solidFill>
          <a:ln/>
        </p:spPr>
      </p:sp>
      <p:sp>
        <p:nvSpPr>
          <p:cNvPr id="15" name="Text 12"/>
          <p:cNvSpPr/>
          <p:nvPr/>
        </p:nvSpPr>
        <p:spPr>
          <a:xfrm>
            <a:off x="1126093" y="565046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Maintaining Employee Morale</a:t>
            </a:r>
            <a:endParaRPr lang="en-US" sz="1900" dirty="0"/>
          </a:p>
        </p:txBody>
      </p:sp>
      <p:sp>
        <p:nvSpPr>
          <p:cNvPr id="16" name="Text 13"/>
          <p:cNvSpPr/>
          <p:nvPr/>
        </p:nvSpPr>
        <p:spPr>
          <a:xfrm>
            <a:off x="4822627" y="5650468"/>
            <a:ext cx="3195280" cy="158019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Workshops, Clear Communication, and a Culture of Continuous Learning</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1036" y="604004"/>
            <a:ext cx="7801927" cy="1065133"/>
          </a:xfrm>
          <a:prstGeom prst="rect">
            <a:avLst/>
          </a:prstGeom>
          <a:noFill/>
          <a:ln/>
        </p:spPr>
        <p:txBody>
          <a:bodyPr wrap="square" lIns="0" tIns="0" rIns="0" bIns="0" rtlCol="0" anchor="t"/>
          <a:lstStyle/>
          <a:p>
            <a:pPr indent="0" marL="0">
              <a:lnSpc>
                <a:spcPts val="4150"/>
              </a:lnSpc>
              <a:buNone/>
            </a:pPr>
            <a:r>
              <a:rPr lang="en-US" sz="3350" b="1" dirty="0">
                <a:solidFill>
                  <a:srgbClr val="F0FCFF"/>
                </a:solidFill>
                <a:latin typeface="Spline Sans Bold" pitchFamily="34" charset="0"/>
                <a:ea typeface="Spline Sans Bold" pitchFamily="34" charset="-122"/>
                <a:cs typeface="Spline Sans Bold" pitchFamily="34" charset="-120"/>
              </a:rPr>
              <a:t>Corporate Transformation and Organizational Behavior</a:t>
            </a:r>
            <a:endParaRPr lang="en-US" sz="3350" dirty="0"/>
          </a:p>
        </p:txBody>
      </p:sp>
      <p:pic>
        <p:nvPicPr>
          <p:cNvPr id="4" name="Image 1" descr="preencoded.png">    </p:cNvPr>
          <p:cNvPicPr>
            <a:picLocks noChangeAspect="1"/>
          </p:cNvPicPr>
          <p:nvPr/>
        </p:nvPicPr>
        <p:blipFill>
          <a:blip r:embed="rId2"/>
          <a:stretch>
            <a:fillRect/>
          </a:stretch>
        </p:blipFill>
        <p:spPr>
          <a:xfrm>
            <a:off x="671036" y="1956673"/>
            <a:ext cx="958691" cy="1685092"/>
          </a:xfrm>
          <a:prstGeom prst="rect">
            <a:avLst/>
          </a:prstGeom>
        </p:spPr>
      </p:pic>
      <p:sp>
        <p:nvSpPr>
          <p:cNvPr id="5" name="Text 1"/>
          <p:cNvSpPr/>
          <p:nvPr/>
        </p:nvSpPr>
        <p:spPr>
          <a:xfrm>
            <a:off x="1917263" y="2148364"/>
            <a:ext cx="2493764" cy="266224"/>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Shift in Company Culture</a:t>
            </a:r>
            <a:endParaRPr lang="en-US" sz="1650" dirty="0"/>
          </a:p>
        </p:txBody>
      </p:sp>
      <p:sp>
        <p:nvSpPr>
          <p:cNvPr id="6" name="Text 2"/>
          <p:cNvSpPr/>
          <p:nvPr/>
        </p:nvSpPr>
        <p:spPr>
          <a:xfrm>
            <a:off x="1917263" y="2529602"/>
            <a:ext cx="6555700" cy="920472"/>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IBM's transformation involved a fundamental shift in its company culture. The company evolved from a traditional hardware-centric approach to a forward-thinking, agile, and innovative organization focused on cloud solutions.</a:t>
            </a:r>
            <a:endParaRPr lang="en-US" sz="1500" dirty="0"/>
          </a:p>
        </p:txBody>
      </p:sp>
      <p:pic>
        <p:nvPicPr>
          <p:cNvPr id="7" name="Image 2" descr="preencoded.png">    </p:cNvPr>
          <p:cNvPicPr>
            <a:picLocks noChangeAspect="1"/>
          </p:cNvPicPr>
          <p:nvPr/>
        </p:nvPicPr>
        <p:blipFill>
          <a:blip r:embed="rId3"/>
          <a:stretch>
            <a:fillRect/>
          </a:stretch>
        </p:blipFill>
        <p:spPr>
          <a:xfrm>
            <a:off x="671036" y="3641765"/>
            <a:ext cx="958691" cy="1991916"/>
          </a:xfrm>
          <a:prstGeom prst="rect">
            <a:avLst/>
          </a:prstGeom>
        </p:spPr>
      </p:pic>
      <p:sp>
        <p:nvSpPr>
          <p:cNvPr id="8" name="Text 3"/>
          <p:cNvSpPr/>
          <p:nvPr/>
        </p:nvSpPr>
        <p:spPr>
          <a:xfrm>
            <a:off x="1917263" y="3833455"/>
            <a:ext cx="2158841" cy="266224"/>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Leadership's Key Role</a:t>
            </a:r>
            <a:endParaRPr lang="en-US" sz="1650" dirty="0"/>
          </a:p>
        </p:txBody>
      </p:sp>
      <p:sp>
        <p:nvSpPr>
          <p:cNvPr id="9" name="Text 4"/>
          <p:cNvSpPr/>
          <p:nvPr/>
        </p:nvSpPr>
        <p:spPr>
          <a:xfrm>
            <a:off x="1917263" y="4214693"/>
            <a:ext cx="6555700" cy="1227296"/>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Leadership played a pivotal role in managing this transformation. They emphasized transparency, provided regular updates, and created support structures for employees during the transition, fostering a culture of trust and open communication.</a:t>
            </a:r>
            <a:endParaRPr lang="en-US" sz="1500" dirty="0"/>
          </a:p>
        </p:txBody>
      </p:sp>
      <p:pic>
        <p:nvPicPr>
          <p:cNvPr id="10" name="Image 3" descr="preencoded.png">    </p:cNvPr>
          <p:cNvPicPr>
            <a:picLocks noChangeAspect="1"/>
          </p:cNvPicPr>
          <p:nvPr/>
        </p:nvPicPr>
        <p:blipFill>
          <a:blip r:embed="rId4"/>
          <a:stretch>
            <a:fillRect/>
          </a:stretch>
        </p:blipFill>
        <p:spPr>
          <a:xfrm>
            <a:off x="671036" y="5633680"/>
            <a:ext cx="958691" cy="1991916"/>
          </a:xfrm>
          <a:prstGeom prst="rect">
            <a:avLst/>
          </a:prstGeom>
        </p:spPr>
      </p:pic>
      <p:sp>
        <p:nvSpPr>
          <p:cNvPr id="11" name="Text 5"/>
          <p:cNvSpPr/>
          <p:nvPr/>
        </p:nvSpPr>
        <p:spPr>
          <a:xfrm>
            <a:off x="1917263" y="5825371"/>
            <a:ext cx="2930604" cy="266224"/>
          </a:xfrm>
          <a:prstGeom prst="rect">
            <a:avLst/>
          </a:prstGeom>
          <a:noFill/>
          <a:ln/>
        </p:spPr>
        <p:txBody>
          <a:bodyPr wrap="none" lIns="0" tIns="0" rIns="0" bIns="0" rtlCol="0" anchor="t"/>
          <a:lstStyle/>
          <a:p>
            <a:pPr algn="l" indent="0" marL="0">
              <a:lnSpc>
                <a:spcPts val="2050"/>
              </a:lnSpc>
              <a:buNone/>
            </a:pPr>
            <a:r>
              <a:rPr lang="en-US" sz="1650" b="1" dirty="0">
                <a:solidFill>
                  <a:srgbClr val="E0E4E6"/>
                </a:solidFill>
                <a:latin typeface="Spline Sans Bold" pitchFamily="34" charset="0"/>
                <a:ea typeface="Spline Sans Bold" pitchFamily="34" charset="-122"/>
                <a:cs typeface="Spline Sans Bold" pitchFamily="34" charset="-120"/>
              </a:rPr>
              <a:t>Applying Behavioral Theories</a:t>
            </a:r>
            <a:endParaRPr lang="en-US" sz="1650" dirty="0"/>
          </a:p>
        </p:txBody>
      </p:sp>
      <p:sp>
        <p:nvSpPr>
          <p:cNvPr id="12" name="Text 6"/>
          <p:cNvSpPr/>
          <p:nvPr/>
        </p:nvSpPr>
        <p:spPr>
          <a:xfrm>
            <a:off x="1917263" y="6206609"/>
            <a:ext cx="6555700" cy="1227296"/>
          </a:xfrm>
          <a:prstGeom prst="rect">
            <a:avLst/>
          </a:prstGeom>
          <a:noFill/>
          <a:ln/>
        </p:spPr>
        <p:txBody>
          <a:bodyPr wrap="square" lIns="0" tIns="0" rIns="0" bIns="0" rtlCol="0" anchor="t"/>
          <a:lstStyle/>
          <a:p>
            <a:pPr algn="l" indent="0" marL="0">
              <a:lnSpc>
                <a:spcPts val="2400"/>
              </a:lnSpc>
              <a:buNone/>
            </a:pPr>
            <a:r>
              <a:rPr lang="en-US" sz="1500" dirty="0">
                <a:solidFill>
                  <a:srgbClr val="E0E4E6"/>
                </a:solidFill>
                <a:latin typeface="Barlow" pitchFamily="34" charset="0"/>
                <a:ea typeface="Barlow" pitchFamily="34" charset="-122"/>
                <a:cs typeface="Barlow" pitchFamily="34" charset="-120"/>
              </a:rPr>
              <a:t>IBM's approach to transformation drew upon relevant organizational behavior models, such as Lewin's Change Management Model and Kotter's 8-Step Process. These models provided a framework for structuring the transformation and ensuring employee adaptation.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0108" y="675799"/>
            <a:ext cx="8108513" cy="682585"/>
          </a:xfrm>
          <a:prstGeom prst="rect">
            <a:avLst/>
          </a:prstGeom>
          <a:noFill/>
          <a:ln/>
        </p:spPr>
        <p:txBody>
          <a:bodyPr wrap="none" lIns="0" tIns="0" rIns="0" bIns="0" rtlCol="0" anchor="t"/>
          <a:lstStyle/>
          <a:p>
            <a:pPr indent="0" marL="0">
              <a:lnSpc>
                <a:spcPts val="5350"/>
              </a:lnSpc>
              <a:buNone/>
            </a:pPr>
            <a:r>
              <a:rPr lang="en-US" sz="4300" b="1" dirty="0">
                <a:solidFill>
                  <a:srgbClr val="F0FCFF"/>
                </a:solidFill>
                <a:latin typeface="Spline Sans Bold" pitchFamily="34" charset="0"/>
                <a:ea typeface="Spline Sans Bold" pitchFamily="34" charset="-122"/>
                <a:cs typeface="Spline Sans Bold" pitchFamily="34" charset="-120"/>
              </a:rPr>
              <a:t>Outcomes and Lessons Learned</a:t>
            </a:r>
            <a:endParaRPr lang="en-US" sz="4300" dirty="0"/>
          </a:p>
        </p:txBody>
      </p:sp>
      <p:sp>
        <p:nvSpPr>
          <p:cNvPr id="3" name="Shape 1"/>
          <p:cNvSpPr/>
          <p:nvPr/>
        </p:nvSpPr>
        <p:spPr>
          <a:xfrm>
            <a:off x="860108" y="1849874"/>
            <a:ext cx="4139565" cy="5706904"/>
          </a:xfrm>
          <a:prstGeom prst="roundRect">
            <a:avLst>
              <a:gd name="adj" fmla="val 8905"/>
            </a:avLst>
          </a:prstGeom>
          <a:solidFill>
            <a:srgbClr val="0A081B"/>
          </a:solidFill>
          <a:ln w="30480">
            <a:solidFill>
              <a:srgbClr val="16FFBB"/>
            </a:solidFill>
            <a:prstDash val="solid"/>
          </a:ln>
        </p:spPr>
      </p:sp>
      <p:sp>
        <p:nvSpPr>
          <p:cNvPr id="4" name="Text 2"/>
          <p:cNvSpPr/>
          <p:nvPr/>
        </p:nvSpPr>
        <p:spPr>
          <a:xfrm>
            <a:off x="1136333" y="2126099"/>
            <a:ext cx="2730460" cy="341233"/>
          </a:xfrm>
          <a:prstGeom prst="rect">
            <a:avLst/>
          </a:prstGeom>
          <a:noFill/>
          <a:ln/>
        </p:spPr>
        <p:txBody>
          <a:bodyPr wrap="none" lIns="0" tIns="0" rIns="0" bIns="0" rtlCol="0" anchor="t"/>
          <a:lstStyle/>
          <a:p>
            <a:pPr indent="0" marL="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Positive Outcomes</a:t>
            </a:r>
            <a:endParaRPr lang="en-US" sz="2150" dirty="0"/>
          </a:p>
        </p:txBody>
      </p:sp>
      <p:sp>
        <p:nvSpPr>
          <p:cNvPr id="5" name="Text 3"/>
          <p:cNvSpPr/>
          <p:nvPr/>
        </p:nvSpPr>
        <p:spPr>
          <a:xfrm>
            <a:off x="1136333" y="2614732"/>
            <a:ext cx="3587115" cy="2752011"/>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IBM's transformation yielded positive outcomes, including increased market share in cloud services, improved customer satisfaction, and a growing reputation for IBM Cloud as a reliable and scalable platform.</a:t>
            </a:r>
            <a:endParaRPr lang="en-US" sz="1900" dirty="0"/>
          </a:p>
        </p:txBody>
      </p:sp>
      <p:sp>
        <p:nvSpPr>
          <p:cNvPr id="6" name="Shape 4"/>
          <p:cNvSpPr/>
          <p:nvPr/>
        </p:nvSpPr>
        <p:spPr>
          <a:xfrm>
            <a:off x="5245418" y="1849874"/>
            <a:ext cx="4139565" cy="5706904"/>
          </a:xfrm>
          <a:prstGeom prst="roundRect">
            <a:avLst>
              <a:gd name="adj" fmla="val 8905"/>
            </a:avLst>
          </a:prstGeom>
          <a:solidFill>
            <a:srgbClr val="0A081B"/>
          </a:solidFill>
          <a:ln w="30480">
            <a:solidFill>
              <a:srgbClr val="29DDDA"/>
            </a:solidFill>
            <a:prstDash val="solid"/>
          </a:ln>
        </p:spPr>
      </p:sp>
      <p:sp>
        <p:nvSpPr>
          <p:cNvPr id="7" name="Text 5"/>
          <p:cNvSpPr/>
          <p:nvPr/>
        </p:nvSpPr>
        <p:spPr>
          <a:xfrm>
            <a:off x="5521643" y="2126099"/>
            <a:ext cx="2730460" cy="341233"/>
          </a:xfrm>
          <a:prstGeom prst="rect">
            <a:avLst/>
          </a:prstGeom>
          <a:noFill/>
          <a:ln/>
        </p:spPr>
        <p:txBody>
          <a:bodyPr wrap="none" lIns="0" tIns="0" rIns="0" bIns="0" rtlCol="0" anchor="t"/>
          <a:lstStyle/>
          <a:p>
            <a:pPr indent="0" marL="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Ongoing Challenges</a:t>
            </a:r>
            <a:endParaRPr lang="en-US" sz="2150" dirty="0"/>
          </a:p>
        </p:txBody>
      </p:sp>
      <p:sp>
        <p:nvSpPr>
          <p:cNvPr id="8" name="Text 6"/>
          <p:cNvSpPr/>
          <p:nvPr/>
        </p:nvSpPr>
        <p:spPr>
          <a:xfrm>
            <a:off x="5521643" y="2614732"/>
            <a:ext cx="3587115" cy="3931444"/>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IBM continues to face challenges, such as adapting to the rapid pace of cloud advancements and remaining competitive with more established cloud providers. Maintaining a leading position in the cloud market requires continuous innovation and a commitment to staying ahead of the curve.</a:t>
            </a:r>
            <a:endParaRPr lang="en-US" sz="1900" dirty="0"/>
          </a:p>
        </p:txBody>
      </p:sp>
      <p:sp>
        <p:nvSpPr>
          <p:cNvPr id="9" name="Shape 7"/>
          <p:cNvSpPr/>
          <p:nvPr/>
        </p:nvSpPr>
        <p:spPr>
          <a:xfrm>
            <a:off x="9630728" y="1849874"/>
            <a:ext cx="4139565" cy="5706904"/>
          </a:xfrm>
          <a:prstGeom prst="roundRect">
            <a:avLst>
              <a:gd name="adj" fmla="val 8905"/>
            </a:avLst>
          </a:prstGeom>
          <a:solidFill>
            <a:srgbClr val="0A081B"/>
          </a:solidFill>
          <a:ln w="30480">
            <a:solidFill>
              <a:srgbClr val="37A7E7"/>
            </a:solidFill>
            <a:prstDash val="solid"/>
          </a:ln>
        </p:spPr>
      </p:sp>
      <p:sp>
        <p:nvSpPr>
          <p:cNvPr id="10" name="Text 8"/>
          <p:cNvSpPr/>
          <p:nvPr/>
        </p:nvSpPr>
        <p:spPr>
          <a:xfrm>
            <a:off x="9906953" y="2126099"/>
            <a:ext cx="3587115" cy="682466"/>
          </a:xfrm>
          <a:prstGeom prst="rect">
            <a:avLst/>
          </a:prstGeom>
          <a:noFill/>
          <a:ln/>
        </p:spPr>
        <p:txBody>
          <a:bodyPr wrap="square" lIns="0" tIns="0" rIns="0" bIns="0" rtlCol="0" anchor="t"/>
          <a:lstStyle/>
          <a:p>
            <a:pPr indent="0" marL="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Lessons for Other Organizations</a:t>
            </a:r>
            <a:endParaRPr lang="en-US" sz="2150" dirty="0"/>
          </a:p>
        </p:txBody>
      </p:sp>
      <p:sp>
        <p:nvSpPr>
          <p:cNvPr id="11" name="Text 9"/>
          <p:cNvSpPr/>
          <p:nvPr/>
        </p:nvSpPr>
        <p:spPr>
          <a:xfrm>
            <a:off x="9906953" y="2955965"/>
            <a:ext cx="3587115" cy="4324588"/>
          </a:xfrm>
          <a:prstGeom prst="rect">
            <a:avLst/>
          </a:prstGeom>
          <a:noFill/>
          <a:ln/>
        </p:spPr>
        <p:txBody>
          <a:bodyPr wrap="square" lIns="0" tIns="0" rIns="0" bIns="0" rtlCol="0" anchor="t"/>
          <a:lstStyle/>
          <a:p>
            <a:pPr indent="0" marL="0">
              <a:lnSpc>
                <a:spcPts val="3050"/>
              </a:lnSpc>
              <a:buNone/>
            </a:pPr>
            <a:r>
              <a:rPr lang="en-US" sz="1900" dirty="0">
                <a:solidFill>
                  <a:srgbClr val="E0E4E6"/>
                </a:solidFill>
                <a:latin typeface="Barlow" pitchFamily="34" charset="0"/>
                <a:ea typeface="Barlow" pitchFamily="34" charset="-122"/>
                <a:cs typeface="Barlow" pitchFamily="34" charset="-120"/>
              </a:rPr>
              <a:t>IBM's experience highlights the importance of a strong vision, employee engagement, and strategic adaptation in successful change management. These lessons can be applied by other organizations undergoing similar transformations, providing a roadmap for navigating change and achieving positive outcomes.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791"/>
          </a:xfrm>
          <a:prstGeom prst="rect">
            <a:avLst/>
          </a:prstGeom>
        </p:spPr>
      </p:pic>
      <p:sp>
        <p:nvSpPr>
          <p:cNvPr id="3" name="Text 0"/>
          <p:cNvSpPr/>
          <p:nvPr/>
        </p:nvSpPr>
        <p:spPr>
          <a:xfrm>
            <a:off x="6104096" y="485299"/>
            <a:ext cx="3922395" cy="490180"/>
          </a:xfrm>
          <a:prstGeom prst="rect">
            <a:avLst/>
          </a:prstGeom>
          <a:noFill/>
          <a:ln/>
        </p:spPr>
        <p:txBody>
          <a:bodyPr wrap="none" lIns="0" tIns="0" rIns="0" bIns="0" rtlCol="0" anchor="t"/>
          <a:lstStyle/>
          <a:p>
            <a:pPr indent="0" marL="0">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Conclusion</a:t>
            </a:r>
            <a:endParaRPr lang="en-US" sz="3050" dirty="0"/>
          </a:p>
        </p:txBody>
      </p:sp>
      <p:pic>
        <p:nvPicPr>
          <p:cNvPr id="4" name="Image 1" descr="preencoded.png">    </p:cNvPr>
          <p:cNvPicPr>
            <a:picLocks noChangeAspect="1"/>
          </p:cNvPicPr>
          <p:nvPr/>
        </p:nvPicPr>
        <p:blipFill>
          <a:blip r:embed="rId2"/>
          <a:stretch>
            <a:fillRect/>
          </a:stretch>
        </p:blipFill>
        <p:spPr>
          <a:xfrm>
            <a:off x="6104096" y="1240155"/>
            <a:ext cx="441246" cy="441246"/>
          </a:xfrm>
          <a:prstGeom prst="rect">
            <a:avLst/>
          </a:prstGeom>
        </p:spPr>
      </p:pic>
      <p:sp>
        <p:nvSpPr>
          <p:cNvPr id="5" name="Text 1"/>
          <p:cNvSpPr/>
          <p:nvPr/>
        </p:nvSpPr>
        <p:spPr>
          <a:xfrm>
            <a:off x="6104096" y="1857851"/>
            <a:ext cx="1961197" cy="245031"/>
          </a:xfrm>
          <a:prstGeom prst="rect">
            <a:avLst/>
          </a:prstGeom>
          <a:noFill/>
          <a:ln/>
        </p:spPr>
        <p:txBody>
          <a:bodyPr wrap="none" lIns="0" tIns="0" rIns="0" bIns="0" rtlCol="0" anchor="t"/>
          <a:lstStyle/>
          <a:p>
            <a:pPr algn="l" indent="0" marL="0">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Adaptability</a:t>
            </a:r>
            <a:endParaRPr lang="en-US" sz="1500" dirty="0"/>
          </a:p>
        </p:txBody>
      </p:sp>
      <p:sp>
        <p:nvSpPr>
          <p:cNvPr id="6" name="Text 2"/>
          <p:cNvSpPr/>
          <p:nvPr/>
        </p:nvSpPr>
        <p:spPr>
          <a:xfrm>
            <a:off x="6104096" y="2208728"/>
            <a:ext cx="7908608" cy="846892"/>
          </a:xfrm>
          <a:prstGeom prst="rect">
            <a:avLst/>
          </a:prstGeom>
          <a:noFill/>
          <a:ln/>
        </p:spPr>
        <p:txBody>
          <a:bodyPr wrap="square" lIns="0" tIns="0" rIns="0" bIns="0" rtlCol="0" anchor="t"/>
          <a:lstStyle/>
          <a:p>
            <a:pPr algn="l" indent="0" marL="0">
              <a:lnSpc>
                <a:spcPts val="2200"/>
              </a:lnSpc>
              <a:buNone/>
            </a:pPr>
            <a:r>
              <a:rPr lang="en-US" sz="1350" dirty="0">
                <a:solidFill>
                  <a:srgbClr val="E0E4E6"/>
                </a:solidFill>
                <a:latin typeface="Barlow" pitchFamily="34" charset="0"/>
                <a:ea typeface="Barlow" pitchFamily="34" charset="-122"/>
                <a:cs typeface="Barlow" pitchFamily="34" charset="-120"/>
              </a:rPr>
              <a:t>IBM's journey highlights the paramount importance of adaptability in a rapidly changing technological landscape. Companies must be willing to evolve and embrace new paradigms to remain relevant and competitive.</a:t>
            </a:r>
            <a:endParaRPr lang="en-US" sz="1350" dirty="0"/>
          </a:p>
        </p:txBody>
      </p:sp>
      <p:pic>
        <p:nvPicPr>
          <p:cNvPr id="7" name="Image 2" descr="preencoded.png">    </p:cNvPr>
          <p:cNvPicPr>
            <a:picLocks noChangeAspect="1"/>
          </p:cNvPicPr>
          <p:nvPr/>
        </p:nvPicPr>
        <p:blipFill>
          <a:blip r:embed="rId3"/>
          <a:stretch>
            <a:fillRect/>
          </a:stretch>
        </p:blipFill>
        <p:spPr>
          <a:xfrm>
            <a:off x="6104096" y="3585091"/>
            <a:ext cx="441246" cy="441246"/>
          </a:xfrm>
          <a:prstGeom prst="rect">
            <a:avLst/>
          </a:prstGeom>
        </p:spPr>
      </p:pic>
      <p:sp>
        <p:nvSpPr>
          <p:cNvPr id="8" name="Text 3"/>
          <p:cNvSpPr/>
          <p:nvPr/>
        </p:nvSpPr>
        <p:spPr>
          <a:xfrm>
            <a:off x="6104096" y="4202787"/>
            <a:ext cx="1988939" cy="245031"/>
          </a:xfrm>
          <a:prstGeom prst="rect">
            <a:avLst/>
          </a:prstGeom>
          <a:noFill/>
          <a:ln/>
        </p:spPr>
        <p:txBody>
          <a:bodyPr wrap="none" lIns="0" tIns="0" rIns="0" bIns="0" rtlCol="0" anchor="t"/>
          <a:lstStyle/>
          <a:p>
            <a:pPr algn="l" indent="0" marL="0">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Employee Investment</a:t>
            </a:r>
            <a:endParaRPr lang="en-US" sz="1500" dirty="0"/>
          </a:p>
        </p:txBody>
      </p:sp>
      <p:sp>
        <p:nvSpPr>
          <p:cNvPr id="9" name="Text 4"/>
          <p:cNvSpPr/>
          <p:nvPr/>
        </p:nvSpPr>
        <p:spPr>
          <a:xfrm>
            <a:off x="6104096" y="4553664"/>
            <a:ext cx="7908608" cy="846892"/>
          </a:xfrm>
          <a:prstGeom prst="rect">
            <a:avLst/>
          </a:prstGeom>
          <a:noFill/>
          <a:ln/>
        </p:spPr>
        <p:txBody>
          <a:bodyPr wrap="square" lIns="0" tIns="0" rIns="0" bIns="0" rtlCol="0" anchor="t"/>
          <a:lstStyle/>
          <a:p>
            <a:pPr algn="l" indent="0" marL="0">
              <a:lnSpc>
                <a:spcPts val="2200"/>
              </a:lnSpc>
              <a:buNone/>
            </a:pPr>
            <a:r>
              <a:rPr lang="en-US" sz="1350" dirty="0">
                <a:solidFill>
                  <a:srgbClr val="E0E4E6"/>
                </a:solidFill>
                <a:latin typeface="Barlow" pitchFamily="34" charset="0"/>
                <a:ea typeface="Barlow" pitchFamily="34" charset="-122"/>
                <a:cs typeface="Barlow" pitchFamily="34" charset="-120"/>
              </a:rPr>
              <a:t>Investing in employee retraining and upskilling is crucial for successful change management. Providing employees with the skills and knowledge needed to thrive in a new environment ensures a smooth transition and fosters a motivated workforce.</a:t>
            </a:r>
            <a:endParaRPr lang="en-US" sz="1350" dirty="0"/>
          </a:p>
        </p:txBody>
      </p:sp>
      <p:pic>
        <p:nvPicPr>
          <p:cNvPr id="10" name="Image 3" descr="preencoded.png">    </p:cNvPr>
          <p:cNvPicPr>
            <a:picLocks noChangeAspect="1"/>
          </p:cNvPicPr>
          <p:nvPr/>
        </p:nvPicPr>
        <p:blipFill>
          <a:blip r:embed="rId4"/>
          <a:stretch>
            <a:fillRect/>
          </a:stretch>
        </p:blipFill>
        <p:spPr>
          <a:xfrm>
            <a:off x="6104096" y="5930027"/>
            <a:ext cx="441246" cy="441246"/>
          </a:xfrm>
          <a:prstGeom prst="rect">
            <a:avLst/>
          </a:prstGeom>
        </p:spPr>
      </p:pic>
      <p:sp>
        <p:nvSpPr>
          <p:cNvPr id="11" name="Text 5"/>
          <p:cNvSpPr/>
          <p:nvPr/>
        </p:nvSpPr>
        <p:spPr>
          <a:xfrm>
            <a:off x="6104096" y="6547723"/>
            <a:ext cx="1961197" cy="245031"/>
          </a:xfrm>
          <a:prstGeom prst="rect">
            <a:avLst/>
          </a:prstGeom>
          <a:noFill/>
          <a:ln/>
        </p:spPr>
        <p:txBody>
          <a:bodyPr wrap="none" lIns="0" tIns="0" rIns="0" bIns="0" rtlCol="0" anchor="t"/>
          <a:lstStyle/>
          <a:p>
            <a:pPr algn="l" indent="0" marL="0">
              <a:lnSpc>
                <a:spcPts val="1900"/>
              </a:lnSpc>
              <a:buNone/>
            </a:pPr>
            <a:r>
              <a:rPr lang="en-US" sz="1500" b="1" dirty="0">
                <a:solidFill>
                  <a:srgbClr val="E0E4E6"/>
                </a:solidFill>
                <a:latin typeface="Spline Sans Bold" pitchFamily="34" charset="0"/>
                <a:ea typeface="Spline Sans Bold" pitchFamily="34" charset="-122"/>
                <a:cs typeface="Spline Sans Bold" pitchFamily="34" charset="-120"/>
              </a:rPr>
              <a:t>Strong Leadership</a:t>
            </a:r>
            <a:endParaRPr lang="en-US" sz="1500" dirty="0"/>
          </a:p>
        </p:txBody>
      </p:sp>
      <p:sp>
        <p:nvSpPr>
          <p:cNvPr id="12" name="Text 6"/>
          <p:cNvSpPr/>
          <p:nvPr/>
        </p:nvSpPr>
        <p:spPr>
          <a:xfrm>
            <a:off x="6104096" y="6898600"/>
            <a:ext cx="7908608" cy="846892"/>
          </a:xfrm>
          <a:prstGeom prst="rect">
            <a:avLst/>
          </a:prstGeom>
          <a:noFill/>
          <a:ln/>
        </p:spPr>
        <p:txBody>
          <a:bodyPr wrap="square" lIns="0" tIns="0" rIns="0" bIns="0" rtlCol="0" anchor="t"/>
          <a:lstStyle/>
          <a:p>
            <a:pPr algn="l" indent="0" marL="0">
              <a:lnSpc>
                <a:spcPts val="2200"/>
              </a:lnSpc>
              <a:buNone/>
            </a:pPr>
            <a:r>
              <a:rPr lang="en-US" sz="1350" dirty="0">
                <a:solidFill>
                  <a:srgbClr val="E0E4E6"/>
                </a:solidFill>
                <a:latin typeface="Barlow" pitchFamily="34" charset="0"/>
                <a:ea typeface="Barlow" pitchFamily="34" charset="-122"/>
                <a:cs typeface="Barlow" pitchFamily="34" charset="-120"/>
              </a:rPr>
              <a:t>Effective leadership is essential for navigating change. Transparent communication, clear vision, and supportive structures for employees are crucial for maintaining morale and ensuring successful transformation.</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04085"/>
            <a:ext cx="5486400"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Key Takeaways</a:t>
            </a:r>
            <a:endParaRPr lang="en-US" sz="4300" dirty="0"/>
          </a:p>
        </p:txBody>
      </p:sp>
      <p:sp>
        <p:nvSpPr>
          <p:cNvPr id="4" name="Text 1"/>
          <p:cNvSpPr/>
          <p:nvPr/>
        </p:nvSpPr>
        <p:spPr>
          <a:xfrm>
            <a:off x="6350437" y="3260169"/>
            <a:ext cx="7415927" cy="276534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IBM's transformation provides a valuable case study in organizational behavior and change management for modern businesses. It underscores the need for adaptability, employee investment, and strong leadership in driving successful transitions. By embracing these principles, organizations can navigate change effectively, achieve positive outcomes, and secure their place in the ever-evolving world of technology.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2024-11-15T13:21:23Z</dcterms:created>
  <dcterms:modified xsi:type="dcterms:W3CDTF">2024-11-15T13:21:23Z</dcterms:modified>
</cp:coreProperties>
</file>